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Libre Franklin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Montserrat Medium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4" roundtripDataSignature="AMtx7mgZQp4qdL3gt50f1RXhcMgZrENj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Medium-italic.fntdata"/><Relationship Id="rId61" Type="http://schemas.openxmlformats.org/officeDocument/2006/relationships/font" Target="fonts/MontserratMedium-bold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LibreFranklin-bold.fntdata"/><Relationship Id="rId52" Type="http://schemas.openxmlformats.org/officeDocument/2006/relationships/font" Target="fonts/LibreFranklin-regular.fntdata"/><Relationship Id="rId11" Type="http://schemas.openxmlformats.org/officeDocument/2006/relationships/slide" Target="slides/slide6.xml"/><Relationship Id="rId55" Type="http://schemas.openxmlformats.org/officeDocument/2006/relationships/font" Target="fonts/LibreFranklin-boldItalic.fntdata"/><Relationship Id="rId10" Type="http://schemas.openxmlformats.org/officeDocument/2006/relationships/slide" Target="slides/slide5.xml"/><Relationship Id="rId54" Type="http://schemas.openxmlformats.org/officeDocument/2006/relationships/font" Target="fonts/LibreFranklin-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-bold.fntdata"/><Relationship Id="rId12" Type="http://schemas.openxmlformats.org/officeDocument/2006/relationships/slide" Target="slides/slide7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joldan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64603e3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64603e3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5f6c82a6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315f6c82a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Jordan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  <p:sp>
        <p:nvSpPr>
          <p:cNvPr id="500" name="Google Shape;500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5f6c82a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15f6c82a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5f6c82a6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15f6c82a6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5f6c82a6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15f6c82a6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5f6c82a6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5f6c82a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5f6c82a6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15f6c82a6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6063bec4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6063bec4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JP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5f6c82a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15f6c82a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VEAN USTEDES SI SE REPARTEN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  <p:sp>
        <p:nvSpPr>
          <p:cNvPr id="583" name="Google Shape;583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5f6c82a62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15f6c82a6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5f6c82a6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5f6c82a6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15f6c82a6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15f6c82a6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5f6c82a6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15f6c82a6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5f6c82a62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315f6c82a6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AQUI VEAN USTEDES SI SE REPARTEN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  <p:sp>
        <p:nvSpPr>
          <p:cNvPr id="647" name="Google Shape;647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5f6c82a62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315f6c82a6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15f6c82a62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315f6c82a6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5f6c82a62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315f6c82a6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15f6c82a62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315f6c82a6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15f6c82a62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315f6c82a6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15f6c82a62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315f6c82a6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AQUI VEAN USTEDES SI SE REPARTEN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  <p:sp>
        <p:nvSpPr>
          <p:cNvPr id="714" name="Google Shape;714;p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TODOS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bg>
      <p:bgPr>
        <a:solidFill>
          <a:schemeClr val="l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9"/>
          <p:cNvSpPr txBox="1"/>
          <p:nvPr>
            <p:ph type="ctrTitle"/>
          </p:nvPr>
        </p:nvSpPr>
        <p:spPr>
          <a:xfrm>
            <a:off x="1436346" y="1341340"/>
            <a:ext cx="6270922" cy="1573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9"/>
          <p:cNvSpPr txBox="1"/>
          <p:nvPr>
            <p:ph idx="1" type="subTitle"/>
          </p:nvPr>
        </p:nvSpPr>
        <p:spPr>
          <a:xfrm>
            <a:off x="2009930" y="2967210"/>
            <a:ext cx="5123755" cy="81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25"/>
              <a:buNone/>
              <a:defRPr sz="1725"/>
            </a:lvl1pPr>
            <a:lvl2pPr lvl="1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algn="ctr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algn="ctr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69"/>
          <p:cNvSpPr txBox="1"/>
          <p:nvPr>
            <p:ph idx="10" type="dt"/>
          </p:nvPr>
        </p:nvSpPr>
        <p:spPr>
          <a:xfrm>
            <a:off x="564644" y="4840039"/>
            <a:ext cx="1205958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9"/>
          <p:cNvSpPr txBox="1"/>
          <p:nvPr>
            <p:ph idx="11" type="ftr"/>
          </p:nvPr>
        </p:nvSpPr>
        <p:spPr>
          <a:xfrm>
            <a:off x="1938041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9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" name="Google Shape;18;p69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9" name="Google Shape;19;p69"/>
            <p:cNvSpPr/>
            <p:nvPr/>
          </p:nvSpPr>
          <p:spPr>
            <a:xfrm>
              <a:off x="8151962" y="1685652"/>
              <a:ext cx="3275013" cy="4408488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" name="Google Shape;20;p69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0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0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0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0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1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1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1"/>
          <p:cNvSpPr txBox="1"/>
          <p:nvPr>
            <p:ph idx="1" type="body"/>
          </p:nvPr>
        </p:nvSpPr>
        <p:spPr>
          <a:xfrm>
            <a:off x="4692015" y="514351"/>
            <a:ext cx="3909060" cy="388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/>
            </a:lvl1pPr>
            <a:lvl2pPr indent="-32385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/>
            </a:lvl2pPr>
            <a:lvl3pPr indent="-314325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 sz="1350"/>
            </a:lvl3pPr>
            <a:lvl4pPr indent="-314325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 sz="1350"/>
            </a:lvl4pPr>
            <a:lvl5pPr indent="-3048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5pPr>
            <a:lvl6pPr indent="-3048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indent="-3048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81"/>
          <p:cNvSpPr txBox="1"/>
          <p:nvPr>
            <p:ph idx="2" type="body"/>
          </p:nvPr>
        </p:nvSpPr>
        <p:spPr>
          <a:xfrm>
            <a:off x="542925" y="2142258"/>
            <a:ext cx="2891790" cy="2258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4000"/>
              </a:lnSpc>
              <a:spcBef>
                <a:spcPts val="112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8" name="Google Shape;88;p81"/>
          <p:cNvSpPr txBox="1"/>
          <p:nvPr>
            <p:ph idx="10" type="dt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1"/>
          <p:cNvSpPr txBox="1"/>
          <p:nvPr>
            <p:ph idx="11" type="ftr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1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81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2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82"/>
          <p:cNvSpPr txBox="1"/>
          <p:nvPr>
            <p:ph idx="1" type="body"/>
          </p:nvPr>
        </p:nvSpPr>
        <p:spPr>
          <a:xfrm rot="5400000">
            <a:off x="3289697" y="-539353"/>
            <a:ext cx="2678906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indent="-34290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indent="-3429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5" name="Google Shape;95;p82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2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82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3"/>
          <p:cNvSpPr txBox="1"/>
          <p:nvPr>
            <p:ph type="title"/>
          </p:nvPr>
        </p:nvSpPr>
        <p:spPr>
          <a:xfrm rot="5400000">
            <a:off x="5818367" y="1847171"/>
            <a:ext cx="3932433" cy="117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83"/>
          <p:cNvSpPr txBox="1"/>
          <p:nvPr>
            <p:ph idx="1" type="body"/>
          </p:nvPr>
        </p:nvSpPr>
        <p:spPr>
          <a:xfrm rot="5400000">
            <a:off x="2129849" y="-633032"/>
            <a:ext cx="3932433" cy="6134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indent="-34290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indent="-3429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1" name="Google Shape;101;p83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3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3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ibre Franklin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8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ibre Franklin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ibre Franklin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8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5"/>
          <p:cNvSpPr txBox="1"/>
          <p:nvPr>
            <p:ph type="title"/>
          </p:nvPr>
        </p:nvSpPr>
        <p:spPr>
          <a:xfrm>
            <a:off x="573769" y="976020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ibre Franklin"/>
              <a:buNone/>
              <a:defRPr sz="54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5"/>
          <p:cNvSpPr txBox="1"/>
          <p:nvPr>
            <p:ph idx="1" type="body"/>
          </p:nvPr>
        </p:nvSpPr>
        <p:spPr>
          <a:xfrm>
            <a:off x="573769" y="3162246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10" type="dt"/>
          </p:nvPr>
        </p:nvSpPr>
        <p:spPr>
          <a:xfrm>
            <a:off x="554181" y="4840039"/>
            <a:ext cx="1216807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75"/>
          <p:cNvSpPr txBox="1"/>
          <p:nvPr>
            <p:ph idx="11" type="ftr"/>
          </p:nvPr>
        </p:nvSpPr>
        <p:spPr>
          <a:xfrm>
            <a:off x="1938234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5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75" title="Crop Mark"/>
          <p:cNvSpPr/>
          <p:nvPr/>
        </p:nvSpPr>
        <p:spPr>
          <a:xfrm>
            <a:off x="6113972" y="1264239"/>
            <a:ext cx="2456260" cy="3306366"/>
          </a:xfrm>
          <a:custGeom>
            <a:rect b="b" l="l" r="r" t="t"/>
            <a:pathLst>
              <a:path extrusionOk="0" h="5554" w="4125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0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0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0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1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1"/>
          <p:cNvSpPr txBox="1"/>
          <p:nvPr>
            <p:ph idx="1" type="body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indent="-34290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indent="-3429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71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1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1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2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2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2"/>
          <p:cNvSpPr/>
          <p:nvPr>
            <p:ph idx="2" type="pic"/>
          </p:nvPr>
        </p:nvSpPr>
        <p:spPr>
          <a:xfrm>
            <a:off x="4149090" y="1"/>
            <a:ext cx="4994910" cy="5143499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72"/>
          <p:cNvSpPr txBox="1"/>
          <p:nvPr>
            <p:ph idx="1" type="body"/>
          </p:nvPr>
        </p:nvSpPr>
        <p:spPr>
          <a:xfrm>
            <a:off x="542925" y="2141976"/>
            <a:ext cx="2891790" cy="2258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4000"/>
              </a:lnSpc>
              <a:spcBef>
                <a:spcPts val="112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36" name="Google Shape;36;p72"/>
          <p:cNvSpPr txBox="1"/>
          <p:nvPr>
            <p:ph idx="10" type="dt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2"/>
          <p:cNvSpPr txBox="1"/>
          <p:nvPr>
            <p:ph idx="11" type="ftr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2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2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ibre Franklin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7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ibre Franklin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77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77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7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77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77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77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77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77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bg>
      <p:bgPr>
        <a:solidFill>
          <a:schemeClr val="dk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4"/>
          <p:cNvSpPr txBox="1"/>
          <p:nvPr>
            <p:ph type="title"/>
          </p:nvPr>
        </p:nvSpPr>
        <p:spPr>
          <a:xfrm>
            <a:off x="573769" y="976020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ibre Franklin"/>
              <a:buNone/>
              <a:defRPr sz="54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4"/>
          <p:cNvSpPr txBox="1"/>
          <p:nvPr>
            <p:ph idx="1" type="body"/>
          </p:nvPr>
        </p:nvSpPr>
        <p:spPr>
          <a:xfrm>
            <a:off x="573769" y="3162246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74"/>
          <p:cNvSpPr txBox="1"/>
          <p:nvPr>
            <p:ph idx="10" type="dt"/>
          </p:nvPr>
        </p:nvSpPr>
        <p:spPr>
          <a:xfrm>
            <a:off x="554181" y="4840039"/>
            <a:ext cx="1216807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4"/>
          <p:cNvSpPr txBox="1"/>
          <p:nvPr>
            <p:ph idx="11" type="ftr"/>
          </p:nvPr>
        </p:nvSpPr>
        <p:spPr>
          <a:xfrm>
            <a:off x="1938234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4" title="Crop Mark"/>
          <p:cNvSpPr/>
          <p:nvPr/>
        </p:nvSpPr>
        <p:spPr>
          <a:xfrm>
            <a:off x="6113972" y="1264239"/>
            <a:ext cx="2456260" cy="3306366"/>
          </a:xfrm>
          <a:custGeom>
            <a:rect b="b" l="l" r="r" t="t"/>
            <a:pathLst>
              <a:path extrusionOk="0" h="5554" w="4125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8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8"/>
          <p:cNvSpPr txBox="1"/>
          <p:nvPr>
            <p:ph idx="1" type="body"/>
          </p:nvPr>
        </p:nvSpPr>
        <p:spPr>
          <a:xfrm>
            <a:off x="1028700" y="1714500"/>
            <a:ext cx="3335840" cy="268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4325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</a:defRPr>
            </a:lvl3pPr>
            <a:lvl4pPr indent="-314325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78"/>
          <p:cNvSpPr txBox="1"/>
          <p:nvPr>
            <p:ph idx="2" type="body"/>
          </p:nvPr>
        </p:nvSpPr>
        <p:spPr>
          <a:xfrm>
            <a:off x="4894052" y="1714500"/>
            <a:ext cx="3335840" cy="268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4325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</a:defRPr>
            </a:lvl3pPr>
            <a:lvl4pPr indent="-314325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78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8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8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9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9"/>
          <p:cNvSpPr txBox="1"/>
          <p:nvPr>
            <p:ph idx="1" type="body"/>
          </p:nvPr>
        </p:nvSpPr>
        <p:spPr>
          <a:xfrm>
            <a:off x="1028700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50"/>
              <a:buNone/>
              <a:defRPr b="0" sz="225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" name="Google Shape;72;p79"/>
          <p:cNvSpPr txBox="1"/>
          <p:nvPr>
            <p:ph idx="2" type="body"/>
          </p:nvPr>
        </p:nvSpPr>
        <p:spPr>
          <a:xfrm>
            <a:off x="1028700" y="2478906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4325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</a:defRPr>
            </a:lvl3pPr>
            <a:lvl4pPr indent="-314325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79"/>
          <p:cNvSpPr txBox="1"/>
          <p:nvPr>
            <p:ph idx="3" type="body"/>
          </p:nvPr>
        </p:nvSpPr>
        <p:spPr>
          <a:xfrm>
            <a:off x="4893761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50"/>
              <a:buNone/>
              <a:defRPr b="0" sz="225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" name="Google Shape;74;p79"/>
          <p:cNvSpPr txBox="1"/>
          <p:nvPr>
            <p:ph idx="4" type="body"/>
          </p:nvPr>
        </p:nvSpPr>
        <p:spPr>
          <a:xfrm>
            <a:off x="4893761" y="2478906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4325" lvl="2" marL="1371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■"/>
              <a:defRPr>
                <a:solidFill>
                  <a:schemeClr val="dk2"/>
                </a:solidFill>
              </a:defRPr>
            </a:lvl3pPr>
            <a:lvl4pPr indent="-314325" lvl="3" marL="18288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5" name="Google Shape;75;p79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9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9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8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 b="0" i="0" sz="33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8"/>
          <p:cNvSpPr txBox="1"/>
          <p:nvPr>
            <p:ph idx="1" type="body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23850" lvl="1" marL="9144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4325" lvl="2" marL="13716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■"/>
              <a:defRPr b="0" i="0" sz="135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4325" lvl="3" marL="18288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Libre Franklin"/>
              <a:buChar char="–"/>
              <a:defRPr b="0" i="1" sz="135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04800" lvl="4" marL="22860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04800" lvl="5" marL="27432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5275" lvl="6" marL="32004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5275" lvl="7" marL="36576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ibre Franklin"/>
              <a:buChar char="–"/>
              <a:defRPr b="0" i="1" sz="105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5275" lvl="8" marL="4114800" marR="0" rtl="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68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68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68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6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3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Libre Franklin"/>
              <a:buNone/>
              <a:defRPr b="0" i="0" sz="33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9" name="Google Shape;119;p73"/>
          <p:cNvSpPr txBox="1"/>
          <p:nvPr>
            <p:ph idx="1" type="body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94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23850" lvl="1" marL="9144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4325" lvl="2" marL="13716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Libre Franklin"/>
              <a:buChar char="■"/>
              <a:defRPr b="0" i="0" sz="135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4325" lvl="3" marL="18288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Libre Franklin"/>
              <a:buChar char="–"/>
              <a:defRPr b="0" i="1" sz="135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04800" lvl="4" marL="22860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04800" lvl="5" marL="27432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5275" lvl="6" marL="32004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5275" lvl="7" marL="3657600" marR="0" rtl="0" algn="l">
              <a:lnSpc>
                <a:spcPct val="94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Font typeface="Libre Franklin"/>
              <a:buChar char="–"/>
              <a:defRPr b="0" i="1" sz="105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5275" lvl="8" marL="4114800" marR="0" rtl="0" algn="l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2"/>
              </a:buClr>
              <a:buSzPts val="1050"/>
              <a:buFont typeface="Libre Franklin"/>
              <a:buChar char="■"/>
              <a:defRPr b="0" i="0" sz="105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0" name="Google Shape;120;p73"/>
          <p:cNvSpPr txBox="1"/>
          <p:nvPr>
            <p:ph idx="10" type="dt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1" name="Google Shape;121;p73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2" name="Google Shape;122;p73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73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25.jp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2009930" y="2967210"/>
            <a:ext cx="5123755" cy="814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Jordan Urzúa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Vicente Rivas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Jose Pablo Casas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Claudio Valdivia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1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pic>
        <p:nvPicPr>
          <p:cNvPr descr="Interfaz de usuario gráfica, Aplicación&#10;&#10;Descripción generada automáticamente" id="138" name="Google Shape;13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1136" y="1177060"/>
            <a:ext cx="1261341" cy="1261341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39" name="Google Shape;13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1275" y="395000"/>
            <a:ext cx="1193296" cy="26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6"/>
          <p:cNvCxnSpPr/>
          <p:nvPr/>
        </p:nvCxnSpPr>
        <p:spPr>
          <a:xfrm>
            <a:off x="2829241" y="613982"/>
            <a:ext cx="365988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pic>
        <p:nvPicPr>
          <p:cNvPr id="299" name="Google Shape;299;p6"/>
          <p:cNvPicPr preferRelativeResize="0"/>
          <p:nvPr/>
        </p:nvPicPr>
        <p:blipFill rotWithShape="1">
          <a:blip r:embed="rId3">
            <a:alphaModFix/>
          </a:blip>
          <a:srcRect b="12441" l="0" r="0" t="5864"/>
          <a:stretch/>
        </p:blipFill>
        <p:spPr>
          <a:xfrm>
            <a:off x="3039561" y="1694427"/>
            <a:ext cx="3831618" cy="227246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5400000" dist="85725" endA="0" endPos="29000" fadeDir="5400012" kx="0" rotWithShape="0" algn="bl" stA="15000" stPos="0" sy="-100000" ky="0"/>
          </a:effectLst>
        </p:spPr>
      </p:pic>
      <p:sp>
        <p:nvSpPr>
          <p:cNvPr id="300" name="Google Shape;300;p6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6"/>
          <p:cNvSpPr txBox="1"/>
          <p:nvPr>
            <p:ph idx="4294967295" type="title"/>
          </p:nvPr>
        </p:nvSpPr>
        <p:spPr>
          <a:xfrm>
            <a:off x="2940105" y="159187"/>
            <a:ext cx="3549016" cy="476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Metodología y evidencias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2" name="Google Shape;302;p6"/>
          <p:cNvSpPr/>
          <p:nvPr/>
        </p:nvSpPr>
        <p:spPr>
          <a:xfrm>
            <a:off x="806812" y="1228746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6"/>
          <p:cNvGrpSpPr/>
          <p:nvPr/>
        </p:nvGrpSpPr>
        <p:grpSpPr>
          <a:xfrm>
            <a:off x="927032" y="1336411"/>
            <a:ext cx="188957" cy="261951"/>
            <a:chOff x="1394741" y="1512061"/>
            <a:chExt cx="252444" cy="351722"/>
          </a:xfrm>
        </p:grpSpPr>
        <p:sp>
          <p:nvSpPr>
            <p:cNvPr id="304" name="Google Shape;304;p6"/>
            <p:cNvSpPr/>
            <p:nvPr/>
          </p:nvSpPr>
          <p:spPr>
            <a:xfrm>
              <a:off x="1394741" y="1512061"/>
              <a:ext cx="252444" cy="351722"/>
            </a:xfrm>
            <a:custGeom>
              <a:rect b="b" l="l" r="r" t="t"/>
              <a:pathLst>
                <a:path extrusionOk="0" h="11050" w="7931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1515282" y="1534024"/>
              <a:ext cx="10631" cy="10281"/>
            </a:xfrm>
            <a:custGeom>
              <a:rect b="b" l="l" r="r" t="t"/>
              <a:pathLst>
                <a:path extrusionOk="0" h="323" w="334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1415972" y="1556018"/>
              <a:ext cx="208486" cy="274406"/>
            </a:xfrm>
            <a:custGeom>
              <a:rect b="b" l="l" r="r" t="t"/>
              <a:pathLst>
                <a:path extrusionOk="0" h="8621" w="655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1449330" y="1665927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449330" y="1715168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449330" y="1765205"/>
              <a:ext cx="31862" cy="31862"/>
            </a:xfrm>
            <a:custGeom>
              <a:rect b="b" l="l" r="r" t="t"/>
              <a:pathLst>
                <a:path extrusionOk="0" h="1001" w="1001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1493287" y="1665927"/>
              <a:ext cx="59522" cy="10631"/>
            </a:xfrm>
            <a:custGeom>
              <a:rect b="b" l="l" r="r" t="t"/>
              <a:pathLst>
                <a:path extrusionOk="0" h="334" w="187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1493287" y="1687890"/>
              <a:ext cx="98578" cy="10281"/>
            </a:xfrm>
            <a:custGeom>
              <a:rect b="b" l="l" r="r" t="t"/>
              <a:pathLst>
                <a:path extrusionOk="0" h="323" w="309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1493287" y="1715168"/>
              <a:ext cx="59522" cy="10663"/>
            </a:xfrm>
            <a:custGeom>
              <a:rect b="b" l="l" r="r" t="t"/>
              <a:pathLst>
                <a:path extrusionOk="0" h="335" w="187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493287" y="1737545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493287" y="1765205"/>
              <a:ext cx="59522" cy="10249"/>
            </a:xfrm>
            <a:custGeom>
              <a:rect b="b" l="l" r="r" t="t"/>
              <a:pathLst>
                <a:path extrusionOk="0" h="322" w="187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493287" y="1786818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493287" y="1583679"/>
              <a:ext cx="98578" cy="10249"/>
            </a:xfrm>
            <a:custGeom>
              <a:rect b="b" l="l" r="r" t="t"/>
              <a:pathLst>
                <a:path extrusionOk="0" h="322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449330" y="1632951"/>
              <a:ext cx="142535" cy="10249"/>
            </a:xfrm>
            <a:custGeom>
              <a:rect b="b" l="l" r="r" t="t"/>
              <a:pathLst>
                <a:path extrusionOk="0" h="322" w="4478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493287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531579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449712" y="1583679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6"/>
          <p:cNvSpPr/>
          <p:nvPr/>
        </p:nvSpPr>
        <p:spPr>
          <a:xfrm>
            <a:off x="806812" y="1978008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/>
          <p:nvPr/>
        </p:nvSpPr>
        <p:spPr>
          <a:xfrm>
            <a:off x="806812" y="2702471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"/>
          <p:cNvSpPr/>
          <p:nvPr/>
        </p:nvSpPr>
        <p:spPr>
          <a:xfrm>
            <a:off x="806812" y="3426933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"/>
          <p:cNvSpPr/>
          <p:nvPr/>
        </p:nvSpPr>
        <p:spPr>
          <a:xfrm>
            <a:off x="806812" y="4151383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"/>
          <p:cNvSpPr txBox="1"/>
          <p:nvPr/>
        </p:nvSpPr>
        <p:spPr>
          <a:xfrm>
            <a:off x="1514704" y="1275077"/>
            <a:ext cx="131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6" name="Google Shape;326;p6"/>
          <p:cNvGrpSpPr/>
          <p:nvPr/>
        </p:nvGrpSpPr>
        <p:grpSpPr>
          <a:xfrm>
            <a:off x="916768" y="2087341"/>
            <a:ext cx="259289" cy="258845"/>
            <a:chOff x="3214972" y="3359188"/>
            <a:chExt cx="346406" cy="347552"/>
          </a:xfrm>
        </p:grpSpPr>
        <p:sp>
          <p:nvSpPr>
            <p:cNvPr id="327" name="Google Shape;327;p6"/>
            <p:cNvSpPr/>
            <p:nvPr/>
          </p:nvSpPr>
          <p:spPr>
            <a:xfrm>
              <a:off x="3301772" y="3386084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3301772" y="3410339"/>
              <a:ext cx="131904" cy="11395"/>
            </a:xfrm>
            <a:custGeom>
              <a:rect b="b" l="l" r="r" t="t"/>
              <a:pathLst>
                <a:path extrusionOk="0" h="358" w="414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3301772" y="3484980"/>
              <a:ext cx="71649" cy="11427"/>
            </a:xfrm>
            <a:custGeom>
              <a:rect b="b" l="l" r="r" t="t"/>
              <a:pathLst>
                <a:path extrusionOk="0" h="359" w="2251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301772" y="3509234"/>
              <a:ext cx="130758" cy="11427"/>
            </a:xfrm>
            <a:custGeom>
              <a:rect b="b" l="l" r="r" t="t"/>
              <a:pathLst>
                <a:path extrusionOk="0" h="359" w="4108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301772" y="3584671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301772" y="3609308"/>
              <a:ext cx="129994" cy="11395"/>
            </a:xfrm>
            <a:custGeom>
              <a:rect b="b" l="l" r="r" t="t"/>
              <a:pathLst>
                <a:path extrusionOk="0" h="358" w="408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214972" y="3458466"/>
              <a:ext cx="346406" cy="248274"/>
            </a:xfrm>
            <a:custGeom>
              <a:rect b="b" l="l" r="r" t="t"/>
              <a:pathLst>
                <a:path extrusionOk="0" h="7800" w="10883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3238462" y="3380005"/>
              <a:ext cx="49305" cy="47427"/>
            </a:xfrm>
            <a:custGeom>
              <a:rect b="b" l="l" r="r" t="t"/>
              <a:pathLst>
                <a:path extrusionOk="0" h="1490" w="154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251353" y="3380482"/>
              <a:ext cx="43607" cy="34058"/>
            </a:xfrm>
            <a:custGeom>
              <a:rect b="b" l="l" r="r" t="t"/>
              <a:pathLst>
                <a:path extrusionOk="0" h="1070" w="137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238462" y="3479314"/>
              <a:ext cx="49305" cy="47395"/>
            </a:xfrm>
            <a:custGeom>
              <a:rect b="b" l="l" r="r" t="t"/>
              <a:pathLst>
                <a:path extrusionOk="0" h="1489" w="1549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3251353" y="3479792"/>
              <a:ext cx="43607" cy="34408"/>
            </a:xfrm>
            <a:custGeom>
              <a:rect b="b" l="l" r="r" t="t"/>
              <a:pathLst>
                <a:path extrusionOk="0" h="1081" w="137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238462" y="3578210"/>
              <a:ext cx="49305" cy="47809"/>
            </a:xfrm>
            <a:custGeom>
              <a:rect b="b" l="l" r="r" t="t"/>
              <a:pathLst>
                <a:path extrusionOk="0" h="1502" w="1549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3251353" y="3579133"/>
              <a:ext cx="42843" cy="34376"/>
            </a:xfrm>
            <a:custGeom>
              <a:rect b="b" l="l" r="r" t="t"/>
              <a:pathLst>
                <a:path extrusionOk="0" h="1080" w="1346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215736" y="3359188"/>
              <a:ext cx="253558" cy="89442"/>
            </a:xfrm>
            <a:custGeom>
              <a:rect b="b" l="l" r="r" t="t"/>
              <a:pathLst>
                <a:path extrusionOk="0" h="2810" w="7966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6"/>
          <p:cNvSpPr txBox="1"/>
          <p:nvPr/>
        </p:nvSpPr>
        <p:spPr>
          <a:xfrm>
            <a:off x="1514704" y="2024327"/>
            <a:ext cx="1314537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Backlog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6"/>
          <p:cNvSpPr txBox="1"/>
          <p:nvPr/>
        </p:nvSpPr>
        <p:spPr>
          <a:xfrm>
            <a:off x="1514704" y="2748802"/>
            <a:ext cx="1314537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Scrum Board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6"/>
          <p:cNvSpPr txBox="1"/>
          <p:nvPr/>
        </p:nvSpPr>
        <p:spPr>
          <a:xfrm>
            <a:off x="1514704" y="3473277"/>
            <a:ext cx="1314537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Daily Meetings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6"/>
          <p:cNvSpPr txBox="1"/>
          <p:nvPr/>
        </p:nvSpPr>
        <p:spPr>
          <a:xfrm>
            <a:off x="1514704" y="4197752"/>
            <a:ext cx="131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Burndown Chart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5" name="Google Shape;345;p6"/>
          <p:cNvGrpSpPr/>
          <p:nvPr/>
        </p:nvGrpSpPr>
        <p:grpSpPr>
          <a:xfrm>
            <a:off x="899057" y="2805951"/>
            <a:ext cx="248501" cy="247258"/>
            <a:chOff x="870939" y="2439293"/>
            <a:chExt cx="331993" cy="331993"/>
          </a:xfrm>
        </p:grpSpPr>
        <p:sp>
          <p:nvSpPr>
            <p:cNvPr id="346" name="Google Shape;346;p6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002068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6"/>
          <p:cNvGrpSpPr/>
          <p:nvPr/>
        </p:nvGrpSpPr>
        <p:grpSpPr>
          <a:xfrm>
            <a:off x="872273" y="3531967"/>
            <a:ext cx="305510" cy="223269"/>
            <a:chOff x="1289311" y="2926222"/>
            <a:chExt cx="408156" cy="299783"/>
          </a:xfrm>
        </p:grpSpPr>
        <p:sp>
          <p:nvSpPr>
            <p:cNvPr id="363" name="Google Shape;363;p6"/>
            <p:cNvSpPr/>
            <p:nvPr/>
          </p:nvSpPr>
          <p:spPr>
            <a:xfrm>
              <a:off x="1334029" y="2952385"/>
              <a:ext cx="318339" cy="216395"/>
            </a:xfrm>
            <a:custGeom>
              <a:rect b="b" l="l" r="r" t="t"/>
              <a:pathLst>
                <a:path extrusionOk="0" h="6799" w="10002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1289311" y="2926222"/>
              <a:ext cx="408156" cy="299783"/>
            </a:xfrm>
            <a:custGeom>
              <a:rect b="b" l="l" r="r" t="t"/>
              <a:pathLst>
                <a:path extrusionOk="0" h="9419" w="12824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Google Shape;365;p6"/>
          <p:cNvGrpSpPr/>
          <p:nvPr/>
        </p:nvGrpSpPr>
        <p:grpSpPr>
          <a:xfrm>
            <a:off x="938932" y="4231319"/>
            <a:ext cx="169659" cy="270698"/>
            <a:chOff x="5211031" y="1969108"/>
            <a:chExt cx="226661" cy="363467"/>
          </a:xfrm>
        </p:grpSpPr>
        <p:sp>
          <p:nvSpPr>
            <p:cNvPr id="366" name="Google Shape;366;p6"/>
            <p:cNvSpPr/>
            <p:nvPr/>
          </p:nvSpPr>
          <p:spPr>
            <a:xfrm>
              <a:off x="5211031" y="1969108"/>
              <a:ext cx="226661" cy="363467"/>
            </a:xfrm>
            <a:custGeom>
              <a:rect b="b" l="l" r="r" t="t"/>
              <a:pathLst>
                <a:path extrusionOk="0" h="11419" w="7121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 rot="5400000">
              <a:off x="5250468" y="2060046"/>
              <a:ext cx="147819" cy="107649"/>
            </a:xfrm>
            <a:custGeom>
              <a:rect b="b" l="l" r="r" t="t"/>
              <a:pathLst>
                <a:path extrusionOk="0" h="3382" w="4644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6"/>
          <p:cNvSpPr/>
          <p:nvPr/>
        </p:nvSpPr>
        <p:spPr>
          <a:xfrm>
            <a:off x="8434106" y="1239545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"/>
          <p:cNvSpPr/>
          <p:nvPr/>
        </p:nvSpPr>
        <p:spPr>
          <a:xfrm>
            <a:off x="8434106" y="1990474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8434106" y="2714937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8434106" y="3439399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"/>
          <p:cNvSpPr/>
          <p:nvPr/>
        </p:nvSpPr>
        <p:spPr>
          <a:xfrm>
            <a:off x="8434106" y="4163849"/>
            <a:ext cx="444841" cy="44261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 txBox="1"/>
          <p:nvPr/>
        </p:nvSpPr>
        <p:spPr>
          <a:xfrm>
            <a:off x="7066641" y="1296985"/>
            <a:ext cx="133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Impediment Log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6"/>
          <p:cNvSpPr txBox="1"/>
          <p:nvPr/>
        </p:nvSpPr>
        <p:spPr>
          <a:xfrm>
            <a:off x="7001277" y="2044550"/>
            <a:ext cx="1337611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Incremento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6"/>
          <p:cNvSpPr txBox="1"/>
          <p:nvPr/>
        </p:nvSpPr>
        <p:spPr>
          <a:xfrm>
            <a:off x="7001276" y="2769025"/>
            <a:ext cx="1337611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Review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6"/>
          <p:cNvSpPr txBox="1"/>
          <p:nvPr/>
        </p:nvSpPr>
        <p:spPr>
          <a:xfrm>
            <a:off x="6918788" y="3414562"/>
            <a:ext cx="1420099" cy="50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Acta Sprint Review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6"/>
          <p:cNvSpPr txBox="1"/>
          <p:nvPr/>
        </p:nvSpPr>
        <p:spPr>
          <a:xfrm>
            <a:off x="6918787" y="4139037"/>
            <a:ext cx="1420100" cy="50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Retrospective</a:t>
            </a:r>
            <a:endParaRPr b="1" i="0" sz="105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6"/>
          <p:cNvSpPr/>
          <p:nvPr/>
        </p:nvSpPr>
        <p:spPr>
          <a:xfrm>
            <a:off x="8518484" y="2073939"/>
            <a:ext cx="265245" cy="263942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6"/>
          <p:cNvGrpSpPr/>
          <p:nvPr/>
        </p:nvGrpSpPr>
        <p:grpSpPr>
          <a:xfrm>
            <a:off x="8508474" y="4245704"/>
            <a:ext cx="286552" cy="267075"/>
            <a:chOff x="2753373" y="2902523"/>
            <a:chExt cx="347552" cy="325557"/>
          </a:xfrm>
        </p:grpSpPr>
        <p:sp>
          <p:nvSpPr>
            <p:cNvPr id="380" name="Google Shape;380;p6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p6"/>
          <p:cNvGrpSpPr/>
          <p:nvPr/>
        </p:nvGrpSpPr>
        <p:grpSpPr>
          <a:xfrm>
            <a:off x="8544610" y="3565157"/>
            <a:ext cx="209637" cy="205199"/>
            <a:chOff x="4210933" y="2926777"/>
            <a:chExt cx="280072" cy="275521"/>
          </a:xfrm>
        </p:grpSpPr>
        <p:sp>
          <p:nvSpPr>
            <p:cNvPr id="387" name="Google Shape;387;p6"/>
            <p:cNvSpPr/>
            <p:nvPr/>
          </p:nvSpPr>
          <p:spPr>
            <a:xfrm>
              <a:off x="4490623" y="2970352"/>
              <a:ext cx="32" cy="414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4489859" y="29695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4210933" y="2944952"/>
              <a:ext cx="280072" cy="257346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4212047" y="2926777"/>
              <a:ext cx="144826" cy="234619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4246550" y="2996103"/>
              <a:ext cx="28074" cy="2810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4285956" y="3015456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4285956" y="3001800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4246550" y="3060177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4285956" y="3080261"/>
              <a:ext cx="97814" cy="837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4285956" y="3066224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4246550" y="3124601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285956" y="3143921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285956" y="3130266"/>
              <a:ext cx="30366" cy="837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6"/>
          <p:cNvGrpSpPr/>
          <p:nvPr/>
        </p:nvGrpSpPr>
        <p:grpSpPr>
          <a:xfrm>
            <a:off x="8518040" y="2813636"/>
            <a:ext cx="257883" cy="256284"/>
            <a:chOff x="4674791" y="1977447"/>
            <a:chExt cx="344528" cy="344114"/>
          </a:xfrm>
        </p:grpSpPr>
        <p:sp>
          <p:nvSpPr>
            <p:cNvPr id="401" name="Google Shape;401;p6"/>
            <p:cNvSpPr/>
            <p:nvPr/>
          </p:nvSpPr>
          <p:spPr>
            <a:xfrm>
              <a:off x="4696022" y="1996768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389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477180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4674791" y="1977447"/>
              <a:ext cx="344528" cy="344114"/>
            </a:xfrm>
            <a:custGeom>
              <a:rect b="b" l="l" r="r" t="t"/>
              <a:pathLst>
                <a:path extrusionOk="0" h="10811" w="10824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4696022" y="2073160"/>
              <a:ext cx="13655" cy="27469"/>
            </a:xfrm>
            <a:custGeom>
              <a:rect b="b" l="l" r="r" t="t"/>
              <a:pathLst>
                <a:path extrusionOk="0" h="863" w="429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4711173" y="2279419"/>
              <a:ext cx="28456" cy="10695"/>
            </a:xfrm>
            <a:custGeom>
              <a:rect b="b" l="l" r="r" t="t"/>
              <a:pathLst>
                <a:path extrusionOk="0" h="336" w="894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4714197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4747173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4750196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4696022" y="2107791"/>
              <a:ext cx="10631" cy="28838"/>
            </a:xfrm>
            <a:custGeom>
              <a:rect b="b" l="l" r="r" t="t"/>
              <a:pathLst>
                <a:path extrusionOk="0" h="906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4695640" y="2251058"/>
              <a:ext cx="12541" cy="28074"/>
            </a:xfrm>
            <a:custGeom>
              <a:rect b="b" l="l" r="r" t="t"/>
              <a:pathLst>
                <a:path extrusionOk="0" h="882" w="39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4782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4696022" y="2143409"/>
              <a:ext cx="10631" cy="28456"/>
            </a:xfrm>
            <a:custGeom>
              <a:rect b="b" l="l" r="r" t="t"/>
              <a:pathLst>
                <a:path extrusionOk="0" h="894" w="33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4696022" y="2215440"/>
              <a:ext cx="10631" cy="28074"/>
            </a:xfrm>
            <a:custGeom>
              <a:rect b="b" l="l" r="r" t="t"/>
              <a:pathLst>
                <a:path extrusionOk="0" h="882" w="334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4696022" y="2179441"/>
              <a:ext cx="10631" cy="28424"/>
            </a:xfrm>
            <a:custGeom>
              <a:rect b="b" l="l" r="r" t="t"/>
              <a:pathLst>
                <a:path extrusionOk="0" h="893" w="334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4854790" y="2146847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4854790" y="2110847"/>
              <a:ext cx="10281" cy="28424"/>
            </a:xfrm>
            <a:custGeom>
              <a:rect b="b" l="l" r="r" t="t"/>
              <a:pathLst>
                <a:path extrusionOk="0" h="893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4854790" y="2182846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4852912" y="2075738"/>
              <a:ext cx="12159" cy="27915"/>
            </a:xfrm>
            <a:custGeom>
              <a:rect b="b" l="l" r="r" t="t"/>
              <a:pathLst>
                <a:path extrusionOk="0" h="877" w="382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4854790" y="2218464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4821464" y="2064598"/>
              <a:ext cx="29188" cy="10249"/>
            </a:xfrm>
            <a:custGeom>
              <a:rect b="b" l="l" r="r" t="t"/>
              <a:pathLst>
                <a:path extrusionOk="0" h="322" w="917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85464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818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4851002" y="2253700"/>
              <a:ext cx="14069" cy="28074"/>
            </a:xfrm>
            <a:custGeom>
              <a:rect b="b" l="l" r="r" t="t"/>
              <a:pathLst>
                <a:path extrusionOk="0" h="882" w="442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4883596" y="2064980"/>
              <a:ext cx="107299" cy="99310"/>
            </a:xfrm>
            <a:custGeom>
              <a:rect b="b" l="l" r="r" t="t"/>
              <a:pathLst>
                <a:path extrusionOk="0" h="3120" w="3371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4882864" y="2190422"/>
              <a:ext cx="107267" cy="99692"/>
            </a:xfrm>
            <a:custGeom>
              <a:rect b="b" l="l" r="r" t="t"/>
              <a:pathLst>
                <a:path extrusionOk="0" h="3132" w="337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6"/>
          <p:cNvGrpSpPr/>
          <p:nvPr/>
        </p:nvGrpSpPr>
        <p:grpSpPr>
          <a:xfrm>
            <a:off x="8516812" y="1316368"/>
            <a:ext cx="268019" cy="236832"/>
            <a:chOff x="3584280" y="3699191"/>
            <a:chExt cx="358069" cy="317995"/>
          </a:xfrm>
        </p:grpSpPr>
        <p:sp>
          <p:nvSpPr>
            <p:cNvPr id="428" name="Google Shape;428;p6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3613401" y="3727169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"/>
          <p:cNvSpPr txBox="1"/>
          <p:nvPr>
            <p:ph type="title"/>
          </p:nvPr>
        </p:nvSpPr>
        <p:spPr>
          <a:xfrm>
            <a:off x="1026200" y="399975"/>
            <a:ext cx="2201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CARTA GANTT</a:t>
            </a:r>
            <a:endParaRPr sz="2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7" name="Google Shape;437;p13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8" name="Google Shape;438;p13"/>
          <p:cNvCxnSpPr/>
          <p:nvPr/>
        </p:nvCxnSpPr>
        <p:spPr>
          <a:xfrm flipH="1" rot="10800000">
            <a:off x="1026200" y="835622"/>
            <a:ext cx="2070600" cy="8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pic>
        <p:nvPicPr>
          <p:cNvPr id="439" name="Google Shape;4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60" y="933485"/>
            <a:ext cx="7659148" cy="32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3"/>
          <p:cNvSpPr txBox="1"/>
          <p:nvPr/>
        </p:nvSpPr>
        <p:spPr>
          <a:xfrm>
            <a:off x="461746" y="4248025"/>
            <a:ext cx="462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Estado actual:</a:t>
            </a: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Semana 15, Sprint 4 en proceso.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64603e30b_0_0"/>
          <p:cNvSpPr txBox="1"/>
          <p:nvPr>
            <p:ph idx="12" type="sldNum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g3164603e30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50" y="916700"/>
            <a:ext cx="8216300" cy="36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164603e30b_0_0"/>
          <p:cNvSpPr txBox="1"/>
          <p:nvPr>
            <p:ph type="title"/>
          </p:nvPr>
        </p:nvSpPr>
        <p:spPr>
          <a:xfrm>
            <a:off x="1026200" y="399975"/>
            <a:ext cx="2201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COSTOS</a:t>
            </a:r>
            <a:endParaRPr sz="2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48" name="Google Shape;448;g3164603e30b_0_0"/>
          <p:cNvCxnSpPr/>
          <p:nvPr/>
        </p:nvCxnSpPr>
        <p:spPr>
          <a:xfrm flipH="1" rot="10800000">
            <a:off x="1026200" y="835622"/>
            <a:ext cx="2070600" cy="8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"/>
          <p:cNvSpPr txBox="1"/>
          <p:nvPr>
            <p:ph type="title"/>
          </p:nvPr>
        </p:nvSpPr>
        <p:spPr>
          <a:xfrm>
            <a:off x="1026200" y="285600"/>
            <a:ext cx="25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None/>
            </a:pPr>
            <a:r>
              <a:rPr lang="en" sz="2000"/>
              <a:t>Historias de usuario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54" name="Google Shape;454;p11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‹#›</a:t>
            </a:fld>
            <a:endParaRPr sz="9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455" name="Google Shape;455;p11"/>
          <p:cNvCxnSpPr/>
          <p:nvPr/>
        </p:nvCxnSpPr>
        <p:spPr>
          <a:xfrm>
            <a:off x="1026200" y="6857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456" name="Google Shape;456;p11"/>
          <p:cNvSpPr/>
          <p:nvPr/>
        </p:nvSpPr>
        <p:spPr>
          <a:xfrm>
            <a:off x="1735775" y="3915950"/>
            <a:ext cx="684600" cy="684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6390900" y="4030350"/>
            <a:ext cx="684600" cy="684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762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11"/>
          <p:cNvGrpSpPr/>
          <p:nvPr/>
        </p:nvGrpSpPr>
        <p:grpSpPr>
          <a:xfrm>
            <a:off x="1936986" y="4080376"/>
            <a:ext cx="282174" cy="355735"/>
            <a:chOff x="7144274" y="1500214"/>
            <a:chExt cx="282174" cy="355735"/>
          </a:xfrm>
        </p:grpSpPr>
        <p:sp>
          <p:nvSpPr>
            <p:cNvPr id="459" name="Google Shape;459;p11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1"/>
          <p:cNvSpPr txBox="1"/>
          <p:nvPr/>
        </p:nvSpPr>
        <p:spPr>
          <a:xfrm>
            <a:off x="1467863" y="4600550"/>
            <a:ext cx="1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Estudiante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6257850" y="4714950"/>
            <a:ext cx="9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Docente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11"/>
          <p:cNvGrpSpPr/>
          <p:nvPr/>
        </p:nvGrpSpPr>
        <p:grpSpPr>
          <a:xfrm>
            <a:off x="6602681" y="4198563"/>
            <a:ext cx="261043" cy="348163"/>
            <a:chOff x="5807156" y="2881113"/>
            <a:chExt cx="261043" cy="348163"/>
          </a:xfrm>
        </p:grpSpPr>
        <p:sp>
          <p:nvSpPr>
            <p:cNvPr id="468" name="Google Shape;468;p11"/>
            <p:cNvSpPr/>
            <p:nvPr/>
          </p:nvSpPr>
          <p:spPr>
            <a:xfrm>
              <a:off x="5807156" y="2881113"/>
              <a:ext cx="261043" cy="348163"/>
            </a:xfrm>
            <a:custGeom>
              <a:rect b="b" l="l" r="r" t="t"/>
              <a:pathLst>
                <a:path extrusionOk="0" h="10990" w="824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5916547" y="3055828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5900707" y="30123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5965556" y="301236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5933116" y="3206625"/>
              <a:ext cx="10613" cy="10201"/>
            </a:xfrm>
            <a:custGeom>
              <a:rect b="b" l="l" r="r" t="t"/>
              <a:pathLst>
                <a:path extrusionOk="0" h="322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11"/>
          <p:cNvSpPr/>
          <p:nvPr/>
        </p:nvSpPr>
        <p:spPr>
          <a:xfrm>
            <a:off x="851550" y="2636901"/>
            <a:ext cx="2453055" cy="1171981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lphaUcPeriod"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Hu5: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Necesito que mi privacidad esté protegida mientras se utiliza el software de análisis de imágenes.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11"/>
          <p:cNvSpPr/>
          <p:nvPr/>
        </p:nvSpPr>
        <p:spPr>
          <a:xfrm>
            <a:off x="4475175" y="410925"/>
            <a:ext cx="4516051" cy="3544954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Hu1: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visualizar el estado de engagement de  cada estudiante en una interfaz gráfica.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Hu2: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configurar los parámetros de sensibilidad y especificidad del análisis de engagement.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Hu3: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métricas o indicadores que me faciliten ver el estado de progreso o avances en el rendimiento de mis alumnos a lo largo del tiempo.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Hu4: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recibir alertas en tiempo real cuando el nivel de engagement de mis alumnos disminuya.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Hu6: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que el sistema genera reportes automáticos sobre el nivel de engagement semanal, con la finalidad de analizar tendencias y ver que puedo hacer para mejorar mi nivel de intervención.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5f6c82a62_1_0"/>
          <p:cNvSpPr txBox="1"/>
          <p:nvPr>
            <p:ph idx="12" type="sldNum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Libre Franklin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80" name="Google Shape;480;g315f6c82a62_1_0"/>
          <p:cNvSpPr txBox="1"/>
          <p:nvPr>
            <p:ph idx="4294967295" type="title"/>
          </p:nvPr>
        </p:nvSpPr>
        <p:spPr>
          <a:xfrm>
            <a:off x="356975" y="2181750"/>
            <a:ext cx="16662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</a:pPr>
            <a:r>
              <a:rPr lang="en" sz="2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Scrum Board</a:t>
            </a:r>
            <a:endParaRPr sz="2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81" name="Google Shape;481;g315f6c82a6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120" y="685800"/>
            <a:ext cx="6240179" cy="390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4"/>
          <p:cNvSpPr txBox="1"/>
          <p:nvPr>
            <p:ph type="ctrTitle"/>
          </p:nvPr>
        </p:nvSpPr>
        <p:spPr>
          <a:xfrm>
            <a:off x="5979025" y="3171025"/>
            <a:ext cx="2199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3200">
                <a:latin typeface="Montserrat Medium"/>
                <a:ea typeface="Montserrat Medium"/>
                <a:cs typeface="Montserrat Medium"/>
                <a:sym typeface="Montserrat Medium"/>
              </a:rPr>
              <a:t>SPRINT 0</a:t>
            </a:r>
            <a:endParaRPr sz="3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7" name="Google Shape;487;p14"/>
          <p:cNvSpPr txBox="1"/>
          <p:nvPr>
            <p:ph idx="1" type="subTitle"/>
          </p:nvPr>
        </p:nvSpPr>
        <p:spPr>
          <a:xfrm>
            <a:off x="861139" y="859688"/>
            <a:ext cx="2810861" cy="3006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460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Creación de repositorio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2984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Preparación del entorno de desarrollo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Visual Studio Code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NodeJS + Express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ReactJS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NextJS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Flask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14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14"/>
          <p:cNvSpPr txBox="1"/>
          <p:nvPr/>
        </p:nvSpPr>
        <p:spPr>
          <a:xfrm>
            <a:off x="6343656" y="3555350"/>
            <a:ext cx="1720655" cy="663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Semana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02/09 - 06/09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17"/>
          <p:cNvSpPr txBox="1"/>
          <p:nvPr>
            <p:ph idx="4294967295" type="title"/>
          </p:nvPr>
        </p:nvSpPr>
        <p:spPr>
          <a:xfrm>
            <a:off x="699375" y="237600"/>
            <a:ext cx="2949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Sprint 0: Evidencias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327" y="633600"/>
            <a:ext cx="7330073" cy="293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327" y="3714886"/>
            <a:ext cx="7330073" cy="98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503" name="Google Shape;503;p20"/>
          <p:cNvGrpSpPr/>
          <p:nvPr/>
        </p:nvGrpSpPr>
        <p:grpSpPr>
          <a:xfrm>
            <a:off x="564643" y="558351"/>
            <a:ext cx="8005589" cy="4012254"/>
            <a:chOff x="752858" y="744469"/>
            <a:chExt cx="10674117" cy="5349671"/>
          </a:xfrm>
        </p:grpSpPr>
        <p:sp>
          <p:nvSpPr>
            <p:cNvPr id="504" name="Google Shape;504;p20"/>
            <p:cNvSpPr/>
            <p:nvPr/>
          </p:nvSpPr>
          <p:spPr>
            <a:xfrm>
              <a:off x="8151962" y="1685652"/>
              <a:ext cx="3275013" cy="4408488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5" name="Google Shape;505;p20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06" name="Google Shape;506;p20"/>
          <p:cNvSpPr/>
          <p:nvPr/>
        </p:nvSpPr>
        <p:spPr>
          <a:xfrm>
            <a:off x="750346" y="726141"/>
            <a:ext cx="7645535" cy="36706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7" name="Google Shape;507;p20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ibre Franklin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508" name="Google Shape;5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00" y="134750"/>
            <a:ext cx="8719200" cy="46456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1"/>
          <p:cNvSpPr txBox="1"/>
          <p:nvPr>
            <p:ph type="ctrTitle"/>
          </p:nvPr>
        </p:nvSpPr>
        <p:spPr>
          <a:xfrm>
            <a:off x="6009900" y="3178675"/>
            <a:ext cx="20544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3200">
                <a:latin typeface="Montserrat Medium"/>
                <a:ea typeface="Montserrat Medium"/>
                <a:cs typeface="Montserrat Medium"/>
                <a:sym typeface="Montserrat Medium"/>
              </a:rPr>
              <a:t>SPRINT 1</a:t>
            </a:r>
            <a:endParaRPr sz="3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4" name="Google Shape;514;p21"/>
          <p:cNvSpPr txBox="1"/>
          <p:nvPr>
            <p:ph idx="1" type="subTitle"/>
          </p:nvPr>
        </p:nvSpPr>
        <p:spPr>
          <a:xfrm>
            <a:off x="961939" y="1074238"/>
            <a:ext cx="2695661" cy="25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460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Asimilar conocimientos sobre DAiSEE y YOLOv8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Preparación de Dataset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Entrenamiento del Modelo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Selección de cámaras y fuentes de imágenes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Interfaz básica.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21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21"/>
          <p:cNvSpPr txBox="1"/>
          <p:nvPr/>
        </p:nvSpPr>
        <p:spPr>
          <a:xfrm>
            <a:off x="6343656" y="3555350"/>
            <a:ext cx="1720655" cy="663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Semanas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09/09 - 04/10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5f6c82a62_0_25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g315f6c82a62_0_25"/>
          <p:cNvSpPr txBox="1"/>
          <p:nvPr>
            <p:ph idx="4294967295" type="title"/>
          </p:nvPr>
        </p:nvSpPr>
        <p:spPr>
          <a:xfrm>
            <a:off x="699375" y="237600"/>
            <a:ext cx="5052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1: Evidencias YOLO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3" name="Google Shape;523;g315f6c82a6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75" y="1045450"/>
            <a:ext cx="3405026" cy="3405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66675">
              <a:srgbClr val="000000">
                <a:alpha val="57000"/>
              </a:srgbClr>
            </a:outerShdw>
          </a:effectLst>
        </p:spPr>
      </p:pic>
      <p:pic>
        <p:nvPicPr>
          <p:cNvPr id="524" name="Google Shape;524;g315f6c82a62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750" y="1567925"/>
            <a:ext cx="3810001" cy="2853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66675">
              <a:srgbClr val="000000">
                <a:alpha val="57000"/>
              </a:srgbClr>
            </a:outerShdw>
          </a:effectLst>
        </p:spPr>
      </p:pic>
      <p:sp>
        <p:nvSpPr>
          <p:cNvPr id="525" name="Google Shape;525;g315f6c82a62_0_25"/>
          <p:cNvSpPr/>
          <p:nvPr/>
        </p:nvSpPr>
        <p:spPr>
          <a:xfrm>
            <a:off x="4216525" y="2605225"/>
            <a:ext cx="773100" cy="39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6667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26" name="Google Shape;526;g315f6c82a62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750" y="1045450"/>
            <a:ext cx="3810000" cy="58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66675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"/>
          <p:cNvSpPr txBox="1"/>
          <p:nvPr>
            <p:ph idx="4294967295" type="title"/>
          </p:nvPr>
        </p:nvSpPr>
        <p:spPr>
          <a:xfrm>
            <a:off x="1026200" y="477025"/>
            <a:ext cx="276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Tabla de contenido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6" name="Google Shape;146;p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grpSp>
        <p:nvGrpSpPr>
          <p:cNvPr id="147" name="Google Shape;147;p2"/>
          <p:cNvGrpSpPr/>
          <p:nvPr/>
        </p:nvGrpSpPr>
        <p:grpSpPr>
          <a:xfrm>
            <a:off x="1254679" y="1196345"/>
            <a:ext cx="7427817" cy="3456782"/>
            <a:chOff x="5048946" y="2159406"/>
            <a:chExt cx="4782575" cy="2594402"/>
          </a:xfrm>
        </p:grpSpPr>
        <p:grpSp>
          <p:nvGrpSpPr>
            <p:cNvPr id="148" name="Google Shape;148;p2"/>
            <p:cNvGrpSpPr/>
            <p:nvPr/>
          </p:nvGrpSpPr>
          <p:grpSpPr>
            <a:xfrm>
              <a:off x="5048946" y="2252100"/>
              <a:ext cx="4782575" cy="2501708"/>
              <a:chOff x="2695021" y="1805325"/>
              <a:chExt cx="4782575" cy="2501708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695022" y="3762245"/>
                <a:ext cx="1913463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401867" y="2531628"/>
                <a:ext cx="3051133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785798" y="1805325"/>
                <a:ext cx="2367312" cy="40380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210051" y="4266673"/>
                <a:ext cx="2267545" cy="40360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56" name="Google Shape;156;p2"/>
            <p:cNvGrpSpPr/>
            <p:nvPr/>
          </p:nvGrpSpPr>
          <p:grpSpPr>
            <a:xfrm>
              <a:off x="5290325" y="2159406"/>
              <a:ext cx="1821396" cy="1434495"/>
              <a:chOff x="2936400" y="1712631"/>
              <a:chExt cx="1821396" cy="1434495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2936400" y="1720797"/>
                <a:ext cx="272205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i="0" lang="en" sz="14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i="0" sz="14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4516182" y="1712631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i="0" lang="en" sz="14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4</a:t>
                </a:r>
                <a:endParaRPr i="0" sz="14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772236" y="2937698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i="0" lang="en" sz="14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8</a:t>
                </a:r>
                <a:endParaRPr i="0" sz="14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60" name="Google Shape;160;p2"/>
          <p:cNvSpPr txBox="1"/>
          <p:nvPr/>
        </p:nvSpPr>
        <p:spPr>
          <a:xfrm>
            <a:off x="1332900" y="1490350"/>
            <a:ext cx="83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Equipo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2394799" y="12112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2157500" y="1490350"/>
            <a:ext cx="83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3216962" y="12112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2994800" y="1496125"/>
            <a:ext cx="83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3873834" y="1505950"/>
            <a:ext cx="79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Necesidad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6883549" y="1992688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6152125" y="1962900"/>
            <a:ext cx="79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4784649" y="2833538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4392250" y="3192450"/>
            <a:ext cx="11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862449" y="28335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3583900" y="3192450"/>
            <a:ext cx="91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Modelo de datos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2666625" y="3192450"/>
            <a:ext cx="9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Metodología y </a:t>
            </a:r>
            <a:r>
              <a:rPr i="0" lang="en" sz="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Evidencias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2088374" y="28335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1845725" y="3192450"/>
            <a:ext cx="7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Carta Gantt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573950" y="4526675"/>
            <a:ext cx="178800" cy="178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2178262" y="4470750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1845701" y="4055625"/>
            <a:ext cx="102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Historias de Usuario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104549" y="3641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562600" y="3619400"/>
            <a:ext cx="63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Costos</a:t>
            </a:r>
            <a:endParaRPr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136437" y="4470750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2803888" y="4117075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Scrum Board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89387" y="4470750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3756838" y="4117075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6673749" y="4470763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6341200" y="4117088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3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7481987" y="4470763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7149438" y="4117088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4905087" y="4470800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4572538" y="4117125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5789412" y="4470800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5456863" y="4117125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8360437" y="4470788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8027888" y="4117113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Conclusión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5f6c82a62_0_49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g315f6c82a62_0_49"/>
          <p:cNvSpPr txBox="1"/>
          <p:nvPr>
            <p:ph idx="4294967295" type="title"/>
          </p:nvPr>
        </p:nvSpPr>
        <p:spPr>
          <a:xfrm>
            <a:off x="699375" y="237600"/>
            <a:ext cx="5052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1: Evidencias YOLO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3" name="Google Shape;533;g315f6c82a62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63" y="1246150"/>
            <a:ext cx="7851176" cy="2981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5f6c82a62_0_38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g315f6c82a62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713" y="1541438"/>
            <a:ext cx="7400925" cy="2390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0" name="Google Shape;540;g315f6c82a62_0_38"/>
          <p:cNvSpPr txBox="1"/>
          <p:nvPr>
            <p:ph idx="4294967295" type="title"/>
          </p:nvPr>
        </p:nvSpPr>
        <p:spPr>
          <a:xfrm>
            <a:off x="699375" y="237600"/>
            <a:ext cx="5052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1: Evidencias DaiSEE Dataset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23"/>
          <p:cNvSpPr txBox="1"/>
          <p:nvPr>
            <p:ph idx="4294967295" type="title"/>
          </p:nvPr>
        </p:nvSpPr>
        <p:spPr>
          <a:xfrm>
            <a:off x="699375" y="237600"/>
            <a:ext cx="62961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1: 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Evidencias DaiSEE Dataset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47" name="Google Shape;5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475" y="743750"/>
            <a:ext cx="6771501" cy="4154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8" name="Google Shape;5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75" y="743750"/>
            <a:ext cx="3720350" cy="4154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5f6c82a62_0_16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g315f6c82a6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75" y="2176700"/>
            <a:ext cx="6962851" cy="1218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5" name="Google Shape;555;g315f6c82a62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575" y="726050"/>
            <a:ext cx="6962851" cy="135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6" name="Google Shape;556;g315f6c82a62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575" y="3481850"/>
            <a:ext cx="6962851" cy="135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7" name="Google Shape;557;g315f6c82a62_0_16"/>
          <p:cNvSpPr txBox="1"/>
          <p:nvPr>
            <p:ph idx="4294967295" type="title"/>
          </p:nvPr>
        </p:nvSpPr>
        <p:spPr>
          <a:xfrm>
            <a:off x="699375" y="237600"/>
            <a:ext cx="7461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1: 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Evidencias DaiSEE Dataset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15f6c82a62_0_2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315f6c82a62_0_2"/>
          <p:cNvSpPr txBox="1"/>
          <p:nvPr>
            <p:ph idx="4294967295" type="title"/>
          </p:nvPr>
        </p:nvSpPr>
        <p:spPr>
          <a:xfrm>
            <a:off x="699375" y="237600"/>
            <a:ext cx="6128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1: Evidencias DaiSEE Entrenamiento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64" name="Google Shape;564;g315f6c82a62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0150" y="1459388"/>
            <a:ext cx="6128099" cy="2652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565" name="Google Shape;565;g315f6c82a6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225" y="790525"/>
            <a:ext cx="1844124" cy="4017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6063bec40_0_15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g316063bec40_0_15"/>
          <p:cNvSpPr txBox="1"/>
          <p:nvPr>
            <p:ph idx="4294967295" type="title"/>
          </p:nvPr>
        </p:nvSpPr>
        <p:spPr>
          <a:xfrm>
            <a:off x="699375" y="237600"/>
            <a:ext cx="30303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1: Evidencias Interfaz 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Gráfica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72" name="Google Shape;572;g316063bec4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725" y="2400290"/>
            <a:ext cx="4812374" cy="24150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3" name="Google Shape;573;g316063bec4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726" y="124625"/>
            <a:ext cx="4812376" cy="216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15f6c82a62_0_11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g315f6c82a62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375" y="2017750"/>
            <a:ext cx="8339199" cy="106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80" name="Google Shape;580;g315f6c82a62_0_11"/>
          <p:cNvSpPr txBox="1"/>
          <p:nvPr>
            <p:ph idx="4294967295" type="title"/>
          </p:nvPr>
        </p:nvSpPr>
        <p:spPr>
          <a:xfrm>
            <a:off x="699375" y="237600"/>
            <a:ext cx="7461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1: Evidencias Impediment Log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586" name="Google Shape;586;p61"/>
          <p:cNvGrpSpPr/>
          <p:nvPr/>
        </p:nvGrpSpPr>
        <p:grpSpPr>
          <a:xfrm>
            <a:off x="564643" y="558351"/>
            <a:ext cx="8005589" cy="4012254"/>
            <a:chOff x="752858" y="744469"/>
            <a:chExt cx="10674117" cy="5349671"/>
          </a:xfrm>
        </p:grpSpPr>
        <p:sp>
          <p:nvSpPr>
            <p:cNvPr id="587" name="Google Shape;587;p61"/>
            <p:cNvSpPr/>
            <p:nvPr/>
          </p:nvSpPr>
          <p:spPr>
            <a:xfrm>
              <a:off x="8151962" y="1685652"/>
              <a:ext cx="3275013" cy="4408488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8" name="Google Shape;588;p61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89" name="Google Shape;589;p61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ibre Franklin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590" name="Google Shape;59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59" y="309233"/>
            <a:ext cx="8961482" cy="42613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2"/>
          <p:cNvSpPr txBox="1"/>
          <p:nvPr>
            <p:ph type="ctrTitle"/>
          </p:nvPr>
        </p:nvSpPr>
        <p:spPr>
          <a:xfrm>
            <a:off x="5940700" y="3132650"/>
            <a:ext cx="2192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3200">
                <a:latin typeface="Montserrat Medium"/>
                <a:ea typeface="Montserrat Medium"/>
                <a:cs typeface="Montserrat Medium"/>
                <a:sym typeface="Montserrat Medium"/>
              </a:rPr>
              <a:t>SPRINT 2</a:t>
            </a:r>
            <a:endParaRPr sz="3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6" name="Google Shape;596;p62"/>
          <p:cNvSpPr txBox="1"/>
          <p:nvPr>
            <p:ph idx="1" type="subTitle"/>
          </p:nvPr>
        </p:nvSpPr>
        <p:spPr>
          <a:xfrm>
            <a:off x="961939" y="1074238"/>
            <a:ext cx="2695661" cy="25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460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Continuar con el entrenamiento del modelo.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Planificación e implementación del sistema de reportes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Creación de BD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62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62"/>
          <p:cNvSpPr txBox="1"/>
          <p:nvPr/>
        </p:nvSpPr>
        <p:spPr>
          <a:xfrm>
            <a:off x="6343656" y="3555350"/>
            <a:ext cx="1720655" cy="663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 Semanas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/10 - 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/10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3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63"/>
          <p:cNvSpPr txBox="1"/>
          <p:nvPr>
            <p:ph idx="4294967295" type="title"/>
          </p:nvPr>
        </p:nvSpPr>
        <p:spPr>
          <a:xfrm>
            <a:off x="699375" y="237600"/>
            <a:ext cx="2941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2: Evidencias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5" name="Google Shape;6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600" y="2400300"/>
            <a:ext cx="2391850" cy="2033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06" name="Google Shape;60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600" y="633600"/>
            <a:ext cx="5385975" cy="16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07" name="Google Shape;607;p63"/>
          <p:cNvPicPr preferRelativeResize="0"/>
          <p:nvPr/>
        </p:nvPicPr>
        <p:blipFill rotWithShape="1">
          <a:blip r:embed="rId5">
            <a:alphaModFix/>
          </a:blip>
          <a:srcRect b="19950" l="0" r="2590" t="-1"/>
          <a:stretch/>
        </p:blipFill>
        <p:spPr>
          <a:xfrm>
            <a:off x="6346775" y="587739"/>
            <a:ext cx="2262725" cy="39680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/>
          <p:nvPr>
            <p:ph type="title"/>
          </p:nvPr>
        </p:nvSpPr>
        <p:spPr>
          <a:xfrm>
            <a:off x="1020425" y="407200"/>
            <a:ext cx="126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Equipo</a:t>
            </a:r>
            <a:endParaRPr sz="2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" name="Google Shape;199;p7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" name="Google Shape;200;p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201" name="Google Shape;201;p7"/>
          <p:cNvSpPr/>
          <p:nvPr/>
        </p:nvSpPr>
        <p:spPr>
          <a:xfrm>
            <a:off x="3977649" y="2153927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6890429" y="1354485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901225" y="3236555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2230678" y="135448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sng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José Pablo Casas</a:t>
            </a:r>
            <a:endParaRPr b="1" i="0" sz="1000" u="sng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Especialista en Machine Learning &amp; Development Team (ML &amp; DT)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2230678" y="323655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sng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Vicente Rivas</a:t>
            </a:r>
            <a:endParaRPr b="1" i="0" sz="1000" u="sng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Desarrollador Front End &amp; Development Team (FE &amp; DT)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3977649" y="3453912"/>
            <a:ext cx="1329600" cy="1071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sng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Mauricio Figueroa</a:t>
            </a:r>
            <a:endParaRPr b="1" i="0" sz="1000" u="sng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Owner &amp; Development Team (PO &amp; DT)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5515188" y="1234450"/>
            <a:ext cx="13752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sng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Claudio Valdivia</a:t>
            </a:r>
            <a:endParaRPr b="1" i="0" sz="1000" u="sng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Scrum Master &amp; Development Team (SM &amp; DT)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5515188" y="323655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sng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Jordan Urzúa</a:t>
            </a:r>
            <a:endParaRPr b="1" i="0" sz="1000" u="sng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Desarrollador Backend &amp; Development Team (BE &amp; DT)</a:t>
            </a:r>
            <a:endParaRPr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225" y="1354496"/>
            <a:ext cx="1329453" cy="132947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4">
            <a:alphaModFix/>
          </a:blip>
          <a:srcRect b="9219" l="0" r="0" t="10592"/>
          <a:stretch/>
        </p:blipFill>
        <p:spPr>
          <a:xfrm>
            <a:off x="6890429" y="3247071"/>
            <a:ext cx="1329453" cy="13258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7649" y="2092036"/>
            <a:ext cx="1340944" cy="13101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225" y="3196020"/>
            <a:ext cx="1329452" cy="13294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0388" y="1278854"/>
            <a:ext cx="1352257" cy="13995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5400000" dist="38100" endA="0" endPos="15000" kx="0" rotWithShape="0" algn="bl" stA="20000" stPos="0" sy="-100000" ky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15f6c82a62_0_73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g315f6c82a62_0_73"/>
          <p:cNvSpPr txBox="1"/>
          <p:nvPr>
            <p:ph idx="4294967295" type="title"/>
          </p:nvPr>
        </p:nvSpPr>
        <p:spPr>
          <a:xfrm>
            <a:off x="699375" y="237600"/>
            <a:ext cx="61041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2: Evidencias Mejoras Modelo Resnet50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14" name="Google Shape;614;g315f6c82a62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838" y="844625"/>
            <a:ext cx="7803278" cy="39016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15f6c82a62_0_95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g315f6c82a62_0_95"/>
          <p:cNvSpPr txBox="1"/>
          <p:nvPr>
            <p:ph idx="4294967295" type="title"/>
          </p:nvPr>
        </p:nvSpPr>
        <p:spPr>
          <a:xfrm>
            <a:off x="699375" y="237600"/>
            <a:ext cx="5385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2: Evidencias Mejoras Modelo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21" name="Google Shape;621;g315f6c82a62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13" y="1111838"/>
            <a:ext cx="7546124" cy="291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5f6c82a62_0_107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g315f6c82a62_0_107"/>
          <p:cNvSpPr txBox="1"/>
          <p:nvPr>
            <p:ph idx="4294967295" type="title"/>
          </p:nvPr>
        </p:nvSpPr>
        <p:spPr>
          <a:xfrm>
            <a:off x="699375" y="237600"/>
            <a:ext cx="6514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2: Evidencias Mejoras Modelo VGG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28" name="Google Shape;628;g315f6c82a62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75" y="786000"/>
            <a:ext cx="7803278" cy="39016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5f6c82a62_0_120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g315f6c82a62_0_120"/>
          <p:cNvSpPr txBox="1"/>
          <p:nvPr>
            <p:ph idx="4294967295" type="title"/>
          </p:nvPr>
        </p:nvSpPr>
        <p:spPr>
          <a:xfrm>
            <a:off x="699375" y="237600"/>
            <a:ext cx="6405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2: Evidencias Mejoras Modelo CNN2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5" name="Google Shape;635;g315f6c82a62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875" y="786000"/>
            <a:ext cx="7803278" cy="39016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5f6c82a62_0_64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g315f6c82a62_0_64"/>
          <p:cNvSpPr txBox="1"/>
          <p:nvPr>
            <p:ph idx="4294967295" type="title"/>
          </p:nvPr>
        </p:nvSpPr>
        <p:spPr>
          <a:xfrm>
            <a:off x="699375" y="237600"/>
            <a:ext cx="35397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Sprint 2: Impediment Log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2" name="Google Shape;642;g315f6c82a6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000" y="1968150"/>
            <a:ext cx="8022651" cy="12058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643" name="Google Shape;643;g315f6c82a62_0_64"/>
          <p:cNvCxnSpPr/>
          <p:nvPr/>
        </p:nvCxnSpPr>
        <p:spPr>
          <a:xfrm>
            <a:off x="1584900" y="3307775"/>
            <a:ext cx="110370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g315f6c82a62_0_64"/>
          <p:cNvSpPr txBox="1"/>
          <p:nvPr/>
        </p:nvSpPr>
        <p:spPr>
          <a:xfrm>
            <a:off x="2748525" y="3375025"/>
            <a:ext cx="48858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“Hay problemas con la </a:t>
            </a:r>
            <a:r>
              <a:rPr lang="en"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detección</a:t>
            </a:r>
            <a:r>
              <a:rPr lang="en"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del engagement. El modelo no logra identificarlo de manera efectiva.”</a:t>
            </a:r>
            <a:endParaRPr sz="13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650" name="Google Shape;650;p64"/>
          <p:cNvGrpSpPr/>
          <p:nvPr/>
        </p:nvGrpSpPr>
        <p:grpSpPr>
          <a:xfrm>
            <a:off x="564643" y="558351"/>
            <a:ext cx="8005589" cy="4012254"/>
            <a:chOff x="752858" y="744469"/>
            <a:chExt cx="10674117" cy="5349671"/>
          </a:xfrm>
        </p:grpSpPr>
        <p:sp>
          <p:nvSpPr>
            <p:cNvPr id="651" name="Google Shape;651;p64"/>
            <p:cNvSpPr/>
            <p:nvPr/>
          </p:nvSpPr>
          <p:spPr>
            <a:xfrm>
              <a:off x="8151962" y="1685652"/>
              <a:ext cx="3275013" cy="4408488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52" name="Google Shape;652;p64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53" name="Google Shape;653;p64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ibre Franklin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42" y="513408"/>
            <a:ext cx="8756316" cy="41166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5"/>
          <p:cNvSpPr txBox="1"/>
          <p:nvPr>
            <p:ph type="ctrTitle"/>
          </p:nvPr>
        </p:nvSpPr>
        <p:spPr>
          <a:xfrm>
            <a:off x="6147675" y="3132700"/>
            <a:ext cx="2085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3200">
                <a:latin typeface="Montserrat Medium"/>
                <a:ea typeface="Montserrat Medium"/>
                <a:cs typeface="Montserrat Medium"/>
                <a:sym typeface="Montserrat Medium"/>
              </a:rPr>
              <a:t>SPRINT 3</a:t>
            </a:r>
            <a:endParaRPr sz="3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0" name="Google Shape;660;p65"/>
          <p:cNvSpPr txBox="1"/>
          <p:nvPr>
            <p:ph idx="1" type="subTitle"/>
          </p:nvPr>
        </p:nvSpPr>
        <p:spPr>
          <a:xfrm>
            <a:off x="961939" y="1074238"/>
            <a:ext cx="2695661" cy="25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Desarrollar alternativas de modelo para detección de engagement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Implementación de alertas para bajo nivel de engagement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98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•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Clasificación de estudiantes por sistema de ID numérica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65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65"/>
          <p:cNvSpPr txBox="1"/>
          <p:nvPr/>
        </p:nvSpPr>
        <p:spPr>
          <a:xfrm>
            <a:off x="6343656" y="3555350"/>
            <a:ext cx="1720655" cy="663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 Semanas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28</a:t>
            </a: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/10 - 08/11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6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66"/>
          <p:cNvSpPr txBox="1"/>
          <p:nvPr>
            <p:ph idx="4294967295" type="title"/>
          </p:nvPr>
        </p:nvSpPr>
        <p:spPr>
          <a:xfrm>
            <a:off x="699375" y="289800"/>
            <a:ext cx="4671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Sprint 3: Evidencias Tracking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375" y="690675"/>
            <a:ext cx="8234698" cy="3947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15f6c82a62_0_131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g315f6c82a62_0_131"/>
          <p:cNvSpPr txBox="1"/>
          <p:nvPr>
            <p:ph idx="4294967295" type="title"/>
          </p:nvPr>
        </p:nvSpPr>
        <p:spPr>
          <a:xfrm>
            <a:off x="699375" y="289800"/>
            <a:ext cx="6038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Sprint 3: Evidencias Entrenamiento YOLOV11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6" name="Google Shape;676;g315f6c82a62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00" y="609600"/>
            <a:ext cx="7327917" cy="419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5f6c82a62_0_137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g315f6c82a62_0_137"/>
          <p:cNvSpPr txBox="1"/>
          <p:nvPr>
            <p:ph idx="4294967295" type="title"/>
          </p:nvPr>
        </p:nvSpPr>
        <p:spPr>
          <a:xfrm>
            <a:off x="699375" y="289800"/>
            <a:ext cx="5847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Sprint 3: Evidencias Entrenamiento YOLOV11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3" name="Google Shape;683;g315f6c82a62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10384"/>
            <a:ext cx="7031126" cy="40393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/>
          <p:nvPr/>
        </p:nvSpPr>
        <p:spPr>
          <a:xfrm>
            <a:off x="0" y="0"/>
            <a:ext cx="4006850" cy="5143500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9" name="Google Shape;219;p3"/>
          <p:cNvSpPr txBox="1"/>
          <p:nvPr>
            <p:ph type="title"/>
          </p:nvPr>
        </p:nvSpPr>
        <p:spPr>
          <a:xfrm>
            <a:off x="1328275" y="606350"/>
            <a:ext cx="1538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Contexto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0" name="Google Shape;220;p3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"/>
          <p:cNvSpPr txBox="1"/>
          <p:nvPr/>
        </p:nvSpPr>
        <p:spPr>
          <a:xfrm>
            <a:off x="4572000" y="2076767"/>
            <a:ext cx="3739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</a:pPr>
            <a:r>
              <a:rPr i="0" lang="en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Ambientes educacionales.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</a:pPr>
            <a:r>
              <a:rPr i="0" lang="en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Universidades o instituciones de educación en general.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68,100+ University Classroom Stock Photos, Pictures &amp; Royalty-Free Images  - iStock | College classroom, College lecture, College students" id="222" name="Google Shape;222;p3"/>
          <p:cNvPicPr preferRelativeResize="0"/>
          <p:nvPr/>
        </p:nvPicPr>
        <p:blipFill rotWithShape="1">
          <a:blip r:embed="rId3">
            <a:alphaModFix amt="57000"/>
          </a:blip>
          <a:srcRect b="0" l="-1" r="478" t="0"/>
          <a:stretch/>
        </p:blipFill>
        <p:spPr>
          <a:xfrm>
            <a:off x="358775" y="1791198"/>
            <a:ext cx="2911475" cy="195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15f6c82a62_0_154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g315f6c82a62_0_154"/>
          <p:cNvSpPr txBox="1"/>
          <p:nvPr>
            <p:ph idx="4294967295" type="title"/>
          </p:nvPr>
        </p:nvSpPr>
        <p:spPr>
          <a:xfrm>
            <a:off x="699375" y="289800"/>
            <a:ext cx="4671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Sprint 3: Evidencias Loss YOLOV11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0" name="Google Shape;690;g315f6c82a62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00" y="899125"/>
            <a:ext cx="7881825" cy="3940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5f6c82a62_0_142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g315f6c82a62_0_142"/>
          <p:cNvSpPr txBox="1"/>
          <p:nvPr>
            <p:ph idx="4294967295" type="title"/>
          </p:nvPr>
        </p:nvSpPr>
        <p:spPr>
          <a:xfrm>
            <a:off x="699375" y="289800"/>
            <a:ext cx="4671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Sprint 3: Evidencias mAP YOLOV11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7" name="Google Shape;697;g315f6c82a62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50" y="838200"/>
            <a:ext cx="7698879" cy="38494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15f6c82a62_0_79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3" name="Google Shape;703;g315f6c82a62_0_79"/>
          <p:cNvSpPr txBox="1"/>
          <p:nvPr>
            <p:ph idx="4294967295" type="title"/>
          </p:nvPr>
        </p:nvSpPr>
        <p:spPr>
          <a:xfrm>
            <a:off x="699375" y="289800"/>
            <a:ext cx="4245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Sprint 3: Evidencias YOLOV11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4" name="Google Shape;704;g315f6c82a62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400" y="779276"/>
            <a:ext cx="4909150" cy="4060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15f6c82a62_0_87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g315f6c82a62_0_87"/>
          <p:cNvSpPr txBox="1"/>
          <p:nvPr>
            <p:ph idx="4294967295" type="title"/>
          </p:nvPr>
        </p:nvSpPr>
        <p:spPr>
          <a:xfrm>
            <a:off x="699375" y="289800"/>
            <a:ext cx="4052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Sprint 3: Impediment Log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1" name="Google Shape;711;g315f6c82a62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375" y="2320674"/>
            <a:ext cx="8364073" cy="5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717" name="Google Shape;717;p67"/>
          <p:cNvGrpSpPr/>
          <p:nvPr/>
        </p:nvGrpSpPr>
        <p:grpSpPr>
          <a:xfrm>
            <a:off x="564643" y="558351"/>
            <a:ext cx="8005589" cy="4012254"/>
            <a:chOff x="752858" y="744469"/>
            <a:chExt cx="10674117" cy="5349671"/>
          </a:xfrm>
        </p:grpSpPr>
        <p:sp>
          <p:nvSpPr>
            <p:cNvPr id="718" name="Google Shape;718;p67"/>
            <p:cNvSpPr/>
            <p:nvPr/>
          </p:nvSpPr>
          <p:spPr>
            <a:xfrm>
              <a:off x="8151962" y="1685652"/>
              <a:ext cx="3275013" cy="4408488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19" name="Google Shape;719;p67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720" name="Google Shape;720;p67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ibre Franklin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721" name="Google Shape;72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6" y="467489"/>
            <a:ext cx="8932848" cy="42085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4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ibre Franklin"/>
              <a:buNone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7" name="Google Shape;727;p24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nterfaz de usuario gráfica, Aplicación&#10;&#10;Descripción generada automáticamente" id="728" name="Google Shape;7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149" y="1941079"/>
            <a:ext cx="1261341" cy="1261341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9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2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25"/>
          <p:cNvSpPr txBox="1"/>
          <p:nvPr>
            <p:ph idx="1" type="subTitle"/>
          </p:nvPr>
        </p:nvSpPr>
        <p:spPr>
          <a:xfrm>
            <a:off x="1422973" y="1971348"/>
            <a:ext cx="3112200" cy="8000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Jordan </a:t>
            </a: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Urzúa:</a:t>
            </a: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Profundice y reforcé mis habilidades en Python, JavaScript y SQL, lo que permitió mi desarrollo profesional.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6" name="Google Shape;736;p25"/>
          <p:cNvSpPr txBox="1"/>
          <p:nvPr>
            <p:ph idx="4" type="subTitle"/>
          </p:nvPr>
        </p:nvSpPr>
        <p:spPr>
          <a:xfrm>
            <a:off x="1422973" y="3050483"/>
            <a:ext cx="31122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Claudio Valdivia:</a:t>
            </a: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Puso a prueba mi capacidad de liderazgo y planificación junto a un equipo que abarca distintas áreas.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737" name="Google Shape;737;p25"/>
          <p:cNvSpPr txBox="1"/>
          <p:nvPr>
            <p:ph idx="6" type="subTitle"/>
          </p:nvPr>
        </p:nvSpPr>
        <p:spPr>
          <a:xfrm>
            <a:off x="4569996" y="2058850"/>
            <a:ext cx="32256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José Pablo Casas:</a:t>
            </a: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“Importancia de superar desafíos”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738" name="Google Shape;738;p25"/>
          <p:cNvSpPr txBox="1"/>
          <p:nvPr>
            <p:ph idx="8" type="subTitle"/>
          </p:nvPr>
        </p:nvSpPr>
        <p:spPr>
          <a:xfrm>
            <a:off x="4604820" y="3054668"/>
            <a:ext cx="2877300" cy="1021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Vicente Rivas:</a:t>
            </a: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Innové en la implementación de nuevos componentes y herramientas no utilizadas con anterioridad.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739" name="Google Shape;73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0" name="Google Shape;740;p25"/>
          <p:cNvCxnSpPr/>
          <p:nvPr/>
        </p:nvCxnSpPr>
        <p:spPr>
          <a:xfrm>
            <a:off x="995525" y="8806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cxnSp>
        <p:nvCxnSpPr>
          <p:cNvPr id="741" name="Google Shape;741;p25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cxnSp>
        <p:nvCxnSpPr>
          <p:cNvPr id="742" name="Google Shape;742;p25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pic>
        <p:nvPicPr>
          <p:cNvPr descr="Team Leader Vs Scrum Master: Which Leadership Role Is Right For Your Team?  | Nile Bits" id="743" name="Google Shape;743;p25"/>
          <p:cNvPicPr preferRelativeResize="0"/>
          <p:nvPr/>
        </p:nvPicPr>
        <p:blipFill rotWithShape="1">
          <a:blip r:embed="rId4">
            <a:alphaModFix amt="24000"/>
          </a:blip>
          <a:srcRect b="0" l="0" r="0" t="0"/>
          <a:stretch/>
        </p:blipFill>
        <p:spPr>
          <a:xfrm>
            <a:off x="6343651" y="414022"/>
            <a:ext cx="2667000" cy="10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, Word&#10;&#10;Descripción generada automáticamente" id="227" name="Google Shape;2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72"/>
            <a:ext cx="9144000" cy="513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"/>
          <p:cNvSpPr/>
          <p:nvPr/>
        </p:nvSpPr>
        <p:spPr>
          <a:xfrm>
            <a:off x="5160254" y="0"/>
            <a:ext cx="4006850" cy="5143500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9" name="Google Shape;229;p4"/>
          <p:cNvSpPr txBox="1"/>
          <p:nvPr>
            <p:ph type="title"/>
          </p:nvPr>
        </p:nvSpPr>
        <p:spPr>
          <a:xfrm>
            <a:off x="6189875" y="484725"/>
            <a:ext cx="1947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Problemática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" name="Google Shape;230;p4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4"/>
          <p:cNvSpPr txBox="1"/>
          <p:nvPr/>
        </p:nvSpPr>
        <p:spPr>
          <a:xfrm>
            <a:off x="145858" y="1833100"/>
            <a:ext cx="462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•"/>
            </a:pPr>
            <a:r>
              <a:rPr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Disparidad de rendimiento.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•"/>
            </a:pPr>
            <a:r>
              <a:rPr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Múltiples factores de distracción.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•"/>
            </a:pPr>
            <a:r>
              <a:rPr i="0" lang="en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Imposibilidad del docente para adaptarse a las realidades de sus alumnos. </a:t>
            </a:r>
            <a:endParaRPr i="0" sz="1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istracción de los estudiantes en el salón de clases" id="232" name="Google Shape;232;p4"/>
          <p:cNvPicPr preferRelativeResize="0"/>
          <p:nvPr/>
        </p:nvPicPr>
        <p:blipFill rotWithShape="1">
          <a:blip r:embed="rId4">
            <a:alphaModFix amt="46000"/>
          </a:blip>
          <a:srcRect b="0" l="0" r="0" t="0"/>
          <a:stretch/>
        </p:blipFill>
        <p:spPr>
          <a:xfrm>
            <a:off x="5603484" y="1877709"/>
            <a:ext cx="2891790" cy="1928654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kx="0" rotWithShape="0" algn="bl" stA="0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/>
          <p:nvPr/>
        </p:nvSpPr>
        <p:spPr>
          <a:xfrm>
            <a:off x="0" y="0"/>
            <a:ext cx="4006850" cy="5143500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8" name="Google Shape;238;p16"/>
          <p:cNvSpPr txBox="1"/>
          <p:nvPr>
            <p:ph type="title"/>
          </p:nvPr>
        </p:nvSpPr>
        <p:spPr>
          <a:xfrm>
            <a:off x="1224775" y="545000"/>
            <a:ext cx="1557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Necesidad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16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16"/>
          <p:cNvSpPr txBox="1"/>
          <p:nvPr/>
        </p:nvSpPr>
        <p:spPr>
          <a:xfrm>
            <a:off x="4520729" y="2017767"/>
            <a:ext cx="408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Asistir  a los alumnos de mejor manera en su proceso formativo.</a:t>
            </a:r>
            <a:endParaRPr b="0" i="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Identificar falencias en la metodología del docente.</a:t>
            </a:r>
            <a:endParaRPr b="0" i="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achers professional development - The Youth Partnership" id="241" name="Google Shape;241;p16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133350" y="1775116"/>
            <a:ext cx="3615363" cy="23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 txBox="1"/>
          <p:nvPr>
            <p:ph type="title"/>
          </p:nvPr>
        </p:nvSpPr>
        <p:spPr>
          <a:xfrm>
            <a:off x="354200" y="396125"/>
            <a:ext cx="1738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None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SOLUCIÓN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7" name="Google Shape;247;p5"/>
          <p:cNvSpPr txBox="1"/>
          <p:nvPr>
            <p:ph idx="1" type="body"/>
          </p:nvPr>
        </p:nvSpPr>
        <p:spPr>
          <a:xfrm>
            <a:off x="241457" y="2641262"/>
            <a:ext cx="980728" cy="8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Asistencia en tiempo real a los docentes.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ibre Franklin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5"/>
          <p:cNvSpPr txBox="1"/>
          <p:nvPr>
            <p:ph idx="4294967295" type="body"/>
          </p:nvPr>
        </p:nvSpPr>
        <p:spPr>
          <a:xfrm>
            <a:off x="1469007" y="2641262"/>
            <a:ext cx="1376269" cy="1212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Clasifica y visualiza los estados de engagement de los alumnos.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"/>
          <p:cNvSpPr txBox="1"/>
          <p:nvPr>
            <p:ph idx="4294967295" type="subTitle"/>
          </p:nvPr>
        </p:nvSpPr>
        <p:spPr>
          <a:xfrm>
            <a:off x="3051483" y="2646399"/>
            <a:ext cx="1221710" cy="11179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Plataforma que permite medir niveles de engagement.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1" name="Google Shape;251;p5"/>
          <p:cNvGrpSpPr/>
          <p:nvPr/>
        </p:nvGrpSpPr>
        <p:grpSpPr>
          <a:xfrm>
            <a:off x="4572000" y="1434838"/>
            <a:ext cx="3576400" cy="2728066"/>
            <a:chOff x="238125" y="1973675"/>
            <a:chExt cx="2558775" cy="1951825"/>
          </a:xfrm>
        </p:grpSpPr>
        <p:sp>
          <p:nvSpPr>
            <p:cNvPr id="252" name="Google Shape;252;p5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8" name="Google Shape;2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0477" y="1564422"/>
            <a:ext cx="3279025" cy="19782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5"/>
          <p:cNvSpPr/>
          <p:nvPr/>
        </p:nvSpPr>
        <p:spPr>
          <a:xfrm>
            <a:off x="354200" y="1810050"/>
            <a:ext cx="761700" cy="761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952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5"/>
          <p:cNvGrpSpPr/>
          <p:nvPr/>
        </p:nvGrpSpPr>
        <p:grpSpPr>
          <a:xfrm>
            <a:off x="539640" y="1996206"/>
            <a:ext cx="391271" cy="390542"/>
            <a:chOff x="1421638" y="4125629"/>
            <a:chExt cx="374709" cy="374010"/>
          </a:xfrm>
        </p:grpSpPr>
        <p:sp>
          <p:nvSpPr>
            <p:cNvPr id="261" name="Google Shape;261;p5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5"/>
          <p:cNvSpPr/>
          <p:nvPr/>
        </p:nvSpPr>
        <p:spPr>
          <a:xfrm>
            <a:off x="1752165" y="1803944"/>
            <a:ext cx="761700" cy="76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952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"/>
          <p:cNvSpPr/>
          <p:nvPr/>
        </p:nvSpPr>
        <p:spPr>
          <a:xfrm>
            <a:off x="3264670" y="1803944"/>
            <a:ext cx="761700" cy="76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952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5"/>
          <p:cNvGrpSpPr/>
          <p:nvPr/>
        </p:nvGrpSpPr>
        <p:grpSpPr>
          <a:xfrm>
            <a:off x="1983806" y="1942673"/>
            <a:ext cx="298416" cy="484236"/>
            <a:chOff x="2691555" y="2884503"/>
            <a:chExt cx="215044" cy="348924"/>
          </a:xfrm>
        </p:grpSpPr>
        <p:sp>
          <p:nvSpPr>
            <p:cNvPr id="266" name="Google Shape;266;p5"/>
            <p:cNvSpPr/>
            <p:nvPr/>
          </p:nvSpPr>
          <p:spPr>
            <a:xfrm>
              <a:off x="2691555" y="2884503"/>
              <a:ext cx="215044" cy="348924"/>
            </a:xfrm>
            <a:custGeom>
              <a:rect b="b" l="l" r="r" t="t"/>
              <a:pathLst>
                <a:path extrusionOk="0" h="11014" w="6788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754535" y="2907503"/>
              <a:ext cx="126783" cy="127164"/>
            </a:xfrm>
            <a:custGeom>
              <a:rect b="b" l="l" r="r" t="t"/>
              <a:pathLst>
                <a:path extrusionOk="0" h="4014" w="4002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781336" y="2931263"/>
              <a:ext cx="74321" cy="74353"/>
            </a:xfrm>
            <a:custGeom>
              <a:rect b="b" l="l" r="r" t="t"/>
              <a:pathLst>
                <a:path extrusionOk="0" h="2347" w="2346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5"/>
          <p:cNvGrpSpPr/>
          <p:nvPr/>
        </p:nvGrpSpPr>
        <p:grpSpPr>
          <a:xfrm>
            <a:off x="3496318" y="1992891"/>
            <a:ext cx="298411" cy="384969"/>
            <a:chOff x="913012" y="2421970"/>
            <a:chExt cx="272696" cy="351827"/>
          </a:xfrm>
        </p:grpSpPr>
        <p:sp>
          <p:nvSpPr>
            <p:cNvPr id="270" name="Google Shape;270;p5"/>
            <p:cNvSpPr/>
            <p:nvPr/>
          </p:nvSpPr>
          <p:spPr>
            <a:xfrm>
              <a:off x="913012" y="2421970"/>
              <a:ext cx="272696" cy="351827"/>
            </a:xfrm>
            <a:custGeom>
              <a:rect b="b" l="l" r="r" t="t"/>
              <a:pathLst>
                <a:path extrusionOk="0" h="11062" w="8574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028146" y="2491719"/>
              <a:ext cx="37880" cy="32918"/>
            </a:xfrm>
            <a:custGeom>
              <a:rect b="b" l="l" r="r" t="t"/>
              <a:pathLst>
                <a:path extrusionOk="0" h="1035" w="1191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952769" y="2687447"/>
              <a:ext cx="16316" cy="16316"/>
            </a:xfrm>
            <a:custGeom>
              <a:rect b="b" l="l" r="r" t="t"/>
              <a:pathLst>
                <a:path extrusionOk="0" h="513" w="513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130368" y="2687447"/>
              <a:ext cx="15934" cy="16316"/>
            </a:xfrm>
            <a:custGeom>
              <a:rect b="b" l="l" r="r" t="t"/>
              <a:pathLst>
                <a:path extrusionOk="0" h="513" w="501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nterfaz de usuario gráfica, Aplicación&#10;&#10;Descripción generada automáticamente" id="274" name="Google Shape;2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0130" y="3958905"/>
            <a:ext cx="610101" cy="6101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"/>
          <p:cNvSpPr txBox="1"/>
          <p:nvPr>
            <p:ph type="title"/>
          </p:nvPr>
        </p:nvSpPr>
        <p:spPr>
          <a:xfrm>
            <a:off x="7171799" y="0"/>
            <a:ext cx="21426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Arquitectur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" name="Google Shape;281;p8"/>
          <p:cNvCxnSpPr/>
          <p:nvPr/>
        </p:nvCxnSpPr>
        <p:spPr>
          <a:xfrm flipH="1" rot="10800000">
            <a:off x="7118855" y="506695"/>
            <a:ext cx="1907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pic>
        <p:nvPicPr>
          <p:cNvPr id="282" name="Google Shape;282;p8" title="Arquitectura2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75" y="0"/>
            <a:ext cx="6384907" cy="5143501"/>
          </a:xfrm>
          <a:prstGeom prst="rect">
            <a:avLst/>
          </a:prstGeom>
          <a:noFill/>
          <a:ln cap="flat" cmpd="sng" w="9525">
            <a:solidFill>
              <a:srgbClr val="1740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8"/>
          <p:cNvSpPr txBox="1"/>
          <p:nvPr/>
        </p:nvSpPr>
        <p:spPr>
          <a:xfrm>
            <a:off x="6995525" y="628250"/>
            <a:ext cx="2142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">
                <a:solidFill>
                  <a:schemeClr val="dk1"/>
                </a:solidFill>
              </a:rPr>
              <a:t>Aula Camara</a:t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React.js +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 JS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Client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Nodejs + Express Server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Flask Server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8"/>
          <p:cNvSpPr txBox="1"/>
          <p:nvPr/>
        </p:nvSpPr>
        <p:spPr>
          <a:xfrm>
            <a:off x="3657425" y="4578450"/>
            <a:ext cx="762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Modelo EnganchAI</a:t>
            </a:r>
            <a:endParaRPr sz="500">
              <a:solidFill>
                <a:schemeClr val="dk1"/>
              </a:solidFill>
              <a:highlight>
                <a:schemeClr val="lt1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9"/>
          <p:cNvCxnSpPr/>
          <p:nvPr/>
        </p:nvCxnSpPr>
        <p:spPr>
          <a:xfrm>
            <a:off x="3190500" y="4756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290" name="Google Shape;290;p9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ibre Franklin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9"/>
          <p:cNvSpPr txBox="1"/>
          <p:nvPr>
            <p:ph idx="4294967295" type="title"/>
          </p:nvPr>
        </p:nvSpPr>
        <p:spPr>
          <a:xfrm>
            <a:off x="5938838" y="0"/>
            <a:ext cx="3205162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"/>
              <a:buNone/>
            </a:pPr>
            <a:r>
              <a:rPr lang="en">
                <a:solidFill>
                  <a:schemeClr val="lt2"/>
                </a:solidFill>
              </a:rPr>
              <a:t>Modelo de Datos</a:t>
            </a:r>
            <a:endParaRPr/>
          </a:p>
        </p:txBody>
      </p:sp>
      <p:pic>
        <p:nvPicPr>
          <p:cNvPr id="292" name="Google Shape;2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590" y="722754"/>
            <a:ext cx="7403190" cy="36979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93" name="Google Shape;293;p9"/>
          <p:cNvSpPr txBox="1"/>
          <p:nvPr/>
        </p:nvSpPr>
        <p:spPr>
          <a:xfrm>
            <a:off x="3390900" y="72708"/>
            <a:ext cx="2362200" cy="5067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</a:pPr>
            <a:r>
              <a:rPr i="0" lang="en" sz="20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 de datos</a:t>
            </a:r>
            <a:endParaRPr i="0" sz="2000" u="none" cap="none" strike="noStrike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corte">
  <a:themeElements>
    <a:clrScheme name="Azul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corte">
  <a:themeElements>
    <a:clrScheme name="Azul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